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38BDF8"/>
                </a:solidFill>
              </a:defRPr>
            </a:pPr>
            <a:r>
              <a:t>2000M LEAD INTELLIGENCE SUITE · 产品与使用向导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2000M 获客 AI</a:t>
            </a:r>
            <a:br/>
            <a:r>
              <a:t>外贸 B2B 智能体获客与商业意向引擎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4747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94A3B8"/>
                </a:solidFill>
              </a:defRPr>
            </a:pPr>
            <a:r>
              <a:t>让任何 AI 智能体秒变高转化外贸出海获客大脑</a:t>
            </a:r>
            <a:br/>
            <a:r>
              <a:t>全网穿透 9D 实时意向 · 谷歌地图实体渠道商 · 海关提单收货人 · 100% 原始信源真实出处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663440"/>
            <a:ext cx="10332720" cy="1371600"/>
          </a:xfrm>
          <a:prstGeom prst="roundRect">
            <a:avLst/>
          </a:prstGeom>
          <a:solidFill>
            <a:srgbClr val="080C14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15568" y="4828032"/>
            <a:ext cx="9930384" cy="10424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FFFFFF"/>
                </a:solidFill>
              </a:defRPr>
            </a:pPr>
            <a:r>
              <a:t>💻 智能体一键接入指令 (Claude Code / Cursor / Windsurf / Codex / Antigravity)</a:t>
            </a:r>
          </a:p>
          <a:p>
            <a:pPr>
              <a:spcAft>
                <a:spcPts val="600"/>
              </a:spcAft>
              <a:defRPr sz="1150" b="1">
                <a:solidFill>
                  <a:srgbClr val="38BDF8"/>
                </a:solidFill>
              </a:defRPr>
            </a:pPr>
            <a:r>
              <a:t>安装 ai.2000m.net/trade/all-in-one</a:t>
            </a:r>
          </a:p>
          <a:p>
            <a:pPr>
              <a:defRPr sz="950">
                <a:solidFill>
                  <a:srgbClr val="94A3B8"/>
                </a:solidFill>
              </a:defRPr>
            </a:pPr>
            <a:r>
              <a:t>✓ 零本地环境安装  ✓ 智能体 5 秒自主装载  ✓ 杜绝大模型臆造幻觉  ✓ 官网：https://ai.2000m.net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38BDF8"/>
                </a:solidFill>
              </a:defRPr>
            </a:pPr>
            <a:r>
              <a:t>行业痛点分析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为什么传统 B2B 外贸获客方式越来越难转化？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5156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数据滞后、噪音漫天、大模型严重幻觉，耗费外贸团队海量时间与预算。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00800"/>
            <a:ext cx="1069848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64748B"/>
                </a:solidFill>
              </a:defRPr>
            </a:pPr>
            <a:r>
              <a:t>2000M 获客 AI · https://ai.2000m.net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20240"/>
            <a:ext cx="3328416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2103120"/>
            <a:ext cx="2926080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EF4444"/>
                </a:solidFill>
              </a:defRPr>
            </a:pPr>
            <a:r>
              <a:t>传统工具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传统海关数据软件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动辄数万元/年昂贵年费，采购门槛极高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充斥 6-12 个月前的历史提单，多为已合作老买家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买家可能早已换供或破产，缺少当下采购信号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缺乏联系人邮箱深度验真，业务员大海捞针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6552" y="1920240"/>
            <a:ext cx="3328416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103120"/>
            <a:ext cx="2926080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59E0B"/>
                </a:solidFill>
              </a:defRPr>
            </a:pPr>
            <a:r>
              <a:t>海外黄页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海外大数据库 (ZoomInfo)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主打欧美本地企业，严重缺乏中国工贸出口适配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海量公共 info@ / sales@ 僵尸通用邮箱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冷发开发信大面积退信，导致企业域名遭拉黑封禁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账号按 Seat 计费昂贵，难以普及至一线全员业务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1584" y="1920240"/>
            <a:ext cx="3328416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02752" y="2103120"/>
            <a:ext cx="2926080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EF4444"/>
                </a:solidFill>
              </a:defRPr>
            </a:pPr>
            <a:r>
              <a:t>通用 AI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普通大模型搜索 (ChatGPT)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缺乏行业底层商业大数据支撑，存在严重臆造幻觉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经常凭空捏造不存在的企业名、虚假电话与联系人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无法输出带有可公开核验的原始官方出处链接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没有 To B 除噪逻辑，把货代和巨头当成买家推荐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38BDF8"/>
                </a:solidFill>
              </a:defRPr>
            </a:pPr>
            <a:r>
              <a:t>核心破局理念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2000M 获客 AI 的三大核心底层准则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5156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从“静态黄页名录”升级为“动态采购意向捕捉”，让每一封开发信都有理有据。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00800"/>
            <a:ext cx="1069848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64748B"/>
                </a:solidFill>
              </a:defRPr>
            </a:pPr>
            <a:r>
              <a:t>2000M 获客 AI · https://ai.2000m.net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20240"/>
            <a:ext cx="3328416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2103120"/>
            <a:ext cx="2926080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10B981"/>
                </a:solidFill>
              </a:defRPr>
            </a:pPr>
            <a:r>
              <a:t>VERIFIED CITATIONS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准则一：100% 原始信源真实出处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坚守零幻觉底线：每条买家线索严格附带原始出处 URL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穿透官方招标采购公告、企业近期招聘公告或 Google Maps 实景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业务人员点击链接一秒核验真实性，彻底告别 AI 瞎编乱造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决策研报文末强制生成《100% 原始信源点击核验附录》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6552" y="1920240"/>
            <a:ext cx="3328416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103120"/>
            <a:ext cx="2926080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38BDF8"/>
                </a:solidFill>
              </a:defRPr>
            </a:pPr>
            <a:r>
              <a:t>REAL-TIME INTENT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准则二：捕捉当下动态意向 (9D Signals)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不做僵尸黄页的搬运工，专注挖掘“此时此刻正在寻源”的买家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捕捉急切询盘、品类需求激增、企业融资、扩产建厂等 9 大高意向动向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在买家萌生换供需求的最黄金时期切入沟通，成单率提升 5-10 倍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自动配套差异化切入策略与打样破冰话术建议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1584" y="1920240"/>
            <a:ext cx="3328416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02752" y="2103120"/>
            <a:ext cx="2926080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A855F7"/>
                </a:solidFill>
              </a:defRPr>
            </a:pPr>
            <a:r>
              <a:t>SMART FILTERING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准则三：To B 双重智能除噪引擎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自动过滤 3PL、国际货代中介、清关行等非实际采购企业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智能剔除沃尔玛、苹果等 120 天超长账期超高验厂门槛的垄断财团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精确定位海外中型黄金买家：决策链条短、打样反馈快、付款健康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输出干净整洁的标准化 To B 报告与结构化 CSV 数据表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38BDF8"/>
                </a:solidFill>
              </a:defRPr>
            </a:pPr>
            <a:r>
              <a:t>产品架构矩阵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四合一自主获客引擎矩阵：穿透海外贸易全链条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5156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覆盖商机发现、渠道摸排、海关提单与精准触达的完整流水线。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00800"/>
            <a:ext cx="1069848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64748B"/>
                </a:solidFill>
              </a:defRPr>
            </a:pPr>
            <a:r>
              <a:t>2000M 获客 AI · https://ai.2000m.net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20240"/>
            <a:ext cx="2450592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2103120"/>
            <a:ext cx="2048256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38BDF8"/>
                </a:solidFill>
              </a:defRPr>
            </a:pPr>
            <a:r>
              <a:t>商机意向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① 9D买家意向挖掘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技能: buyer-signal-9d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全网扫描 9 大高意向采购信号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包含紧急寻源、扩产建厂与供应链招聘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双重智能除噪，附带 100% 原始信源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1920240"/>
            <a:ext cx="2450592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75888" y="2103120"/>
            <a:ext cx="2048256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10B981"/>
                </a:solidFill>
              </a:defRPr>
            </a:pPr>
            <a:r>
              <a:t>实体渠道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② 谷歌地图实体渠道商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技能: gmaps-distributor-search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按城市下钻线下实体一级批发分销商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目标国母语自动拓展 (Großhandel等)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门头街景验真与官方地图直达链接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920240"/>
            <a:ext cx="2450592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088" y="2103120"/>
            <a:ext cx="2048256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59E0B"/>
                </a:solidFill>
              </a:defRPr>
            </a:pPr>
            <a:r>
              <a:t>贸易海关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③ 海关提单与大盘买家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技能: customs-data-buyer-mining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UN Comtrade 联合国宏观大盘透视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海关提单穿透真实海外收货人 (Consignee)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四维买家契合度评分，剔除货代噪音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1120" y="1920240"/>
            <a:ext cx="2450592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62288" y="2103120"/>
            <a:ext cx="2048256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A855F7"/>
                </a:solidFill>
              </a:defRPr>
            </a:pPr>
            <a:r>
              <a:t>精准触达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④ 采购决策人与真实邮箱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技能: people-search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输入域名直达采购总监、Sourcing 高管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解析企业邮箱命名规则与领英背调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实时 MX 与 SMTP 真实投递验真防退信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38BDF8"/>
                </a:solidFill>
              </a:defRPr>
            </a:pPr>
            <a:r>
              <a:t>使用与安装向导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30 秒极速装载至您的 AI 智能体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5156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零环境配置、零代码编译、零安装包，智能体基于自引导协议秒级自动装载。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00800"/>
            <a:ext cx="1069848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64748B"/>
                </a:solidFill>
              </a:defRPr>
            </a:pPr>
            <a:r>
              <a:t>2000M 获客 AI · https://ai.2000m.net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20240"/>
            <a:ext cx="5120640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2103120"/>
            <a:ext cx="4718304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10B981"/>
                </a:solidFill>
              </a:defRPr>
            </a:pPr>
            <a:r>
              <a:t>3-STEP QUICKSTART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3 步开箱即用流水线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步骤 01：打开您的日常 AI 智能体工具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全面支持 Claude Code、Cursor、Windsurf、Codex、Cline 或 Antigravity。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步骤 02：复制并发送一键安装指令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在智能体对话框发送下方指令，智能体自动读取协议完成自主装载。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步骤 03：立即开箱提问，全自动采掘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直接下达外贸找客指令，智能体自主调用云端大数据引擎并生成研报。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920240"/>
            <a:ext cx="5212080" cy="1234440"/>
          </a:xfrm>
          <a:prstGeom prst="roundRect">
            <a:avLst/>
          </a:prstGeom>
          <a:solidFill>
            <a:srgbClr val="080C14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19088" y="2084832"/>
            <a:ext cx="4809744" cy="9052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FFFFFF"/>
                </a:solidFill>
              </a:defRPr>
            </a:pPr>
            <a:r>
              <a:t>💻 方式一：智能体全家桶一键指令 (首选推荐)</a:t>
            </a:r>
          </a:p>
          <a:p>
            <a:pPr>
              <a:spcAft>
                <a:spcPts val="600"/>
              </a:spcAft>
              <a:defRPr sz="1150" b="1">
                <a:solidFill>
                  <a:srgbClr val="38BDF8"/>
                </a:solidFill>
              </a:defRPr>
            </a:pPr>
            <a:r>
              <a:t>安装 ai.2000m.net/trade/all-in-one</a:t>
            </a:r>
          </a:p>
          <a:p>
            <a:pPr>
              <a:defRPr sz="950">
                <a:solidFill>
                  <a:srgbClr val="94A3B8"/>
                </a:solidFill>
              </a:defRPr>
            </a:pPr>
            <a:r>
              <a:t>在智能体对话框直接发送此句，自动装载 4 大获客技能。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3337560"/>
            <a:ext cx="5212080" cy="1234440"/>
          </a:xfrm>
          <a:prstGeom prst="roundRect">
            <a:avLst/>
          </a:prstGeom>
          <a:solidFill>
            <a:srgbClr val="080C14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088" y="3502152"/>
            <a:ext cx="4809744" cy="9052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FFFFFF"/>
                </a:solidFill>
              </a:defRPr>
            </a:pPr>
            <a:r>
              <a:t>💻 方式二：按需单项技能独立装载</a:t>
            </a:r>
          </a:p>
          <a:p>
            <a:pPr>
              <a:spcAft>
                <a:spcPts val="600"/>
              </a:spcAft>
              <a:defRPr sz="1150" b="1">
                <a:solidFill>
                  <a:srgbClr val="38BDF8"/>
                </a:solidFill>
              </a:defRPr>
            </a:pPr>
            <a:r>
              <a:t>安装 ai.2000m.net/trade/9d-signal-skill</a:t>
            </a:r>
            <a:br/>
            <a:r>
              <a:t>安装 ai.2000m.net/trade/gmaps-skill</a:t>
            </a:r>
          </a:p>
          <a:p>
            <a:pPr>
              <a:defRPr sz="950">
                <a:solidFill>
                  <a:srgbClr val="94A3B8"/>
                </a:solidFill>
              </a:defRPr>
            </a:pPr>
            <a:r>
              <a:t>支持根据业务偏好只装载特定意向或地图拓客技能。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4754880"/>
            <a:ext cx="5212080" cy="1280160"/>
          </a:xfrm>
          <a:prstGeom prst="roundRect">
            <a:avLst/>
          </a:prstGeom>
          <a:solidFill>
            <a:srgbClr val="080C14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088" y="4919472"/>
            <a:ext cx="4809744" cy="9509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FFFFFF"/>
                </a:solidFill>
              </a:defRPr>
            </a:pPr>
            <a:r>
              <a:t>💻 方式三：终端 cURL 指令</a:t>
            </a:r>
          </a:p>
          <a:p>
            <a:pPr>
              <a:spcAft>
                <a:spcPts val="600"/>
              </a:spcAft>
              <a:defRPr sz="1150" b="1">
                <a:solidFill>
                  <a:srgbClr val="38BDF8"/>
                </a:solidFill>
              </a:defRPr>
            </a:pPr>
            <a:r>
              <a:t>curl -sSL https://ai.2000m.net/trade/all-in-one</a:t>
            </a:r>
          </a:p>
          <a:p>
            <a:pPr>
              <a:defRPr sz="950">
                <a:solidFill>
                  <a:srgbClr val="94A3B8"/>
                </a:solidFill>
              </a:defRPr>
            </a:pPr>
            <a:r>
              <a:t>供系统工程师与脚本开发者在终端环境下自动配置导入。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38BDF8"/>
                </a:solidFill>
              </a:defRPr>
            </a:pPr>
            <a:r>
              <a:t>实战提问演练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如何向智能体提问？两大高频典型拓客场景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5156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无需学习复杂的 Prompt 技巧，用自然语言表达目标产品、国家与要求即可。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00800"/>
            <a:ext cx="1069848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64748B"/>
                </a:solidFill>
              </a:defRPr>
            </a:pPr>
            <a:r>
              <a:t>2000M 获客 AI · https://ai.2000m.net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20240"/>
            <a:ext cx="5120640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2103120"/>
            <a:ext cx="4718304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38BDF8"/>
                </a:solidFill>
              </a:defRPr>
            </a:pPr>
            <a:r>
              <a:t>BUYER INTENT WORKFLOW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场景一：9D买家意向挖掘实战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实战指令：“帮我挖掘德国化妆品包装行业最近有采购意向的中型买家，排除货代”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智能体自动执行链路：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1. 唤起 9D 商业意向挖掘向导，确认品类与除噪要求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2. 全网穿透德国公开商业信息，捕获急切寻源与扩产信号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3. 自动剔除 3PL 国际物流中介，过滤欧莱雅等垄断巨头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4. 提取买家采购需求，生成打样破冰开发信建议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5. 成果落盘至 var/workspace/leads/ 并自动弹窗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920240"/>
            <a:ext cx="5212080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19088" y="2103120"/>
            <a:ext cx="4809744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10B981"/>
                </a:solidFill>
              </a:defRPr>
            </a:pPr>
            <a:r>
              <a:t>OFFLINE CHANNEL WORKFLOW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场景二：谷歌地图实体渠道商实战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实战指令：“帮我找德国汉堡做宠物药品的实体批发商，要求门头街景验真并提供联系电话”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智能体自动执行链路：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1. 启动目标国母语拓展，追加德语 Großhandel/Vertrieb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2. 调取 Google Maps 商业地理底层，按汉堡全域扫描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3. 核验实体街景门头与 Google 真实星级评价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4. 输出包含 Google Maps 官方地点链接与官网电话的清单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5. 联动 people-search 挖掘采购总监真实邮箱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38BDF8"/>
                </a:solidFill>
              </a:defRPr>
            </a:pPr>
            <a:r>
              <a:t>成果交付标准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每次执行自动产出的高价值交付成果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5156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结构化数据与深度决策研报双轨输出，开箱即可直接导入外贸 CRM 系统。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00800"/>
            <a:ext cx="1069848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64748B"/>
                </a:solidFill>
              </a:defRPr>
            </a:pPr>
            <a:r>
              <a:t>2000M 获客 AI · https://ai.2000m.net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20240"/>
            <a:ext cx="3328416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2103120"/>
            <a:ext cx="2926080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38BDF8"/>
                </a:solidFill>
              </a:defRPr>
            </a:pPr>
            <a:r>
              <a:t>EXECUTIVE DOSSIER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① .md 深度决策研报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包含漏斗除噪数据看板（原始命中 vs 过滤后净买家）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精选高意向买家画像与采购需求深度解析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针对性量身定制的工厂差异化打样破冰开发信策略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【核心亮点】文末附带 100% 原始信源真实直达链接附录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业务人员点击 URL 即可核验采购公告、招聘或地图地点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6552" y="1920240"/>
            <a:ext cx="3328416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103120"/>
            <a:ext cx="2926080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10B981"/>
                </a:solidFill>
              </a:defRPr>
            </a:pPr>
            <a:r>
              <a:t>STRUCTURED DATASET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② .csv 结构化客户表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标准化 UTF-8 结构化数据表，一键导入主流 CRM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字段完整规范：企业名称、目标国别、所属品类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关键意向描述、渠道层级分类、官方网站、联系电话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采购决策人姓名、精准商业邮箱、MX 投递置信度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每行均附带对应的 source_url 原始信源列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1583" y="1920240"/>
            <a:ext cx="3328416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02751" y="2103120"/>
            <a:ext cx="2926080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59E0B"/>
                </a:solidFill>
              </a:defRPr>
            </a:pPr>
            <a:r>
              <a:t>WORKFLOW AUTOMATION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③ 自动弹窗成果唤起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任务生成完毕后，自动调用系统资源管理器弹出文件夹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Windows / macOS / Linux 跨平台本地无缝唤起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无需在命令行翻找文件路径，即生即见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支持一键拖拽报告至飞书、微信、企业微信或邮件群发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大幅降低外贸一线业务员的使用学习心智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38BDF8"/>
                </a:solidFill>
              </a:defRPr>
            </a:pPr>
            <a:r>
              <a:t>综合价值总结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2000M 获客 AI vs 传统方案全景对比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5156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更低成本、更高时效、更真数据、即插即用，赋能每一位中国工贸出海人。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00800"/>
            <a:ext cx="1069848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50">
                <a:solidFill>
                  <a:srgbClr val="64748B"/>
                </a:solidFill>
              </a:defRPr>
            </a:pPr>
            <a:r>
              <a:t>2000M 获客 AI · https://ai.2000m.net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20240"/>
            <a:ext cx="6858000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2103120"/>
            <a:ext cx="6455664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38BDF8"/>
                </a:solidFill>
              </a:defRPr>
            </a:pPr>
            <a:r>
              <a:t>COMPETITIVE ADVANTAGE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核心能力全景对比看板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对比维度：2000M 获客 AI  VS  传统海关软件  VS  海外黄页数据库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-------------------------------------------------------------------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• 数据时效性：实时当前动态采购意向  vs  6-12个月前历史提单  vs  静态冷名录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• 数据真实度：100% 原始信源链接附录  vs  无公开出处链接  vs  无效/虚假较多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• 智能除噪：双重过滤货代与长账期巨头  vs  充斥大量货代报关行  vs  无除噪机制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• 决策人邮箱：采购总监真实邮箱+MX验真  vs  缺少有效联系人  vs  退信率较高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• 交付便捷度：智能体 5 秒装载开箱即用  vs  需安装客户端/网页  vs  复杂后台系统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• 投资回报率：透明低门槛按需结算  vs  动辄数万昂贵年费  vs  按员工账号昂贵计费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566160" cy="4114800"/>
          </a:xfrm>
          <a:prstGeom prst="roundRect">
            <a:avLst/>
          </a:prstGeom>
          <a:solidFill>
            <a:srgbClr val="162032"/>
          </a:solidFill>
          <a:ln w="12700">
            <a:solidFill>
              <a:srgbClr val="26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65008" y="2103120"/>
            <a:ext cx="3163824" cy="3749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10B981"/>
                </a:solidFill>
              </a:defRPr>
            </a:pPr>
            <a:r>
              <a:t>FLEXIBLE PRICING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400" b="1">
                <a:solidFill>
                  <a:srgbClr val="FFFFFF"/>
                </a:solidFill>
              </a:defRPr>
            </a:pPr>
            <a:r>
              <a:t>服务方案与接入支持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透明国内人民币结算（支持微信 / 支付宝）：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★ 个人尝鲜包：¥299 (一次性买断体验)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   单次买断，永久有效，适合试跑单品与利基市场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★ 成长型企业月卡：¥499 / 月 (最受欢迎)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   高频实时 9D 意向采掘，全渠道穿透，持续拓客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★ 企业年度旗舰：¥1,299 / 年 (降本首选)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   无限量深度下钻，专属技术支持，工贸团队利器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</a:t>
            </a:r>
          </a:p>
          <a:p>
            <a:pPr>
              <a:spcAft>
                <a:spcPts val="500"/>
              </a:spcAft>
              <a:defRPr sz="1050">
                <a:solidFill>
                  <a:srgbClr val="94A3B8"/>
                </a:solidFill>
              </a:defRPr>
            </a:pPr>
            <a:r>
              <a:t>•  立即访问官方门户：https://ai.2000m.net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